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75"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6" r:id="rId20"/>
    <p:sldId id="274"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84" d="100"/>
          <a:sy n="84" d="100"/>
        </p:scale>
        <p:origin x="210" y="-4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5/1/2019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5/1/2019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5/1/2019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5/1/2019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5/1/2019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5/1/2019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5/1/2019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M-KNOW</a:t>
            </a:r>
          </a:p>
        </p:txBody>
      </p:sp>
      <p:sp>
        <p:nvSpPr>
          <p:cNvPr id="3" name="Subtitle 2"/>
          <p:cNvSpPr>
            <a:spLocks noGrp="1"/>
          </p:cNvSpPr>
          <p:nvPr>
            <p:ph type="subTitle" idx="1"/>
          </p:nvPr>
        </p:nvSpPr>
        <p:spPr>
          <a:xfrm>
            <a:off x="680322" y="4394039"/>
            <a:ext cx="8437920" cy="2058276"/>
          </a:xfrm>
        </p:spPr>
        <p:txBody>
          <a:bodyPr>
            <a:normAutofit/>
          </a:bodyPr>
          <a:lstStyle/>
          <a:p>
            <a:r>
              <a:rPr lang="en-US" dirty="0"/>
              <a:t>15120822 Ehi Okharedia</a:t>
            </a:r>
          </a:p>
          <a:p>
            <a:r>
              <a:rPr lang="en-US" dirty="0"/>
              <a:t>15380743 Joyce Mande</a:t>
            </a:r>
          </a:p>
          <a:p>
            <a:r>
              <a:rPr lang="en-US" dirty="0"/>
              <a:t>15282687 Geoffrey </a:t>
            </a:r>
            <a:r>
              <a:rPr lang="en-US" dirty="0" err="1"/>
              <a:t>Okochil</a:t>
            </a:r>
            <a:endParaRPr lang="en-US" dirty="0"/>
          </a:p>
          <a:p>
            <a:r>
              <a:rPr lang="en-US" dirty="0"/>
              <a:t>16302606 Travis </a:t>
            </a:r>
            <a:r>
              <a:rPr lang="en-US" dirty="0" err="1"/>
              <a:t>Simelane</a:t>
            </a:r>
            <a:endParaRPr lang="en-US" dirty="0"/>
          </a:p>
          <a:p>
            <a:r>
              <a:rPr lang="en-US" dirty="0"/>
              <a:t>15128271 </a:t>
            </a:r>
            <a:r>
              <a:rPr lang="en-US" dirty="0" err="1"/>
              <a:t>Itumeleng</a:t>
            </a:r>
            <a:r>
              <a:rPr lang="en-US" dirty="0"/>
              <a:t> </a:t>
            </a:r>
            <a:r>
              <a:rPr lang="en-US" dirty="0" err="1"/>
              <a:t>Morei</a:t>
            </a:r>
            <a:endParaRPr lang="en-US" dirty="0"/>
          </a:p>
        </p:txBody>
      </p:sp>
      <p:sp>
        <p:nvSpPr>
          <p:cNvPr id="4" name="TextBox 3"/>
          <p:cNvSpPr txBox="1"/>
          <p:nvPr/>
        </p:nvSpPr>
        <p:spPr>
          <a:xfrm>
            <a:off x="9478851" y="3258355"/>
            <a:ext cx="2137893" cy="646331"/>
          </a:xfrm>
          <a:prstGeom prst="rect">
            <a:avLst/>
          </a:prstGeom>
          <a:noFill/>
        </p:spPr>
        <p:txBody>
          <a:bodyPr wrap="square" rtlCol="0">
            <a:spAutoFit/>
          </a:bodyPr>
          <a:lstStyle/>
          <a:p>
            <a:r>
              <a:rPr lang="en-US" sz="3600" b="1" dirty="0"/>
              <a:t>INF354</a:t>
            </a:r>
          </a:p>
        </p:txBody>
      </p:sp>
    </p:spTree>
    <p:extLst>
      <p:ext uri="{BB962C8B-B14F-4D97-AF65-F5344CB8AC3E}">
        <p14:creationId xmlns:p14="http://schemas.microsoft.com/office/powerpoint/2010/main" val="1489049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M-Know Treatment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73" y="2073499"/>
            <a:ext cx="3129566" cy="4404574"/>
          </a:xfrm>
        </p:spPr>
      </p:pic>
      <p:sp>
        <p:nvSpPr>
          <p:cNvPr id="5" name="TextBox 4"/>
          <p:cNvSpPr txBox="1"/>
          <p:nvPr/>
        </p:nvSpPr>
        <p:spPr>
          <a:xfrm>
            <a:off x="4198513" y="3580327"/>
            <a:ext cx="6538970" cy="461665"/>
          </a:xfrm>
          <a:prstGeom prst="rect">
            <a:avLst/>
          </a:prstGeom>
          <a:noFill/>
        </p:spPr>
        <p:txBody>
          <a:bodyPr wrap="none" rtlCol="0">
            <a:spAutoFit/>
          </a:bodyPr>
          <a:lstStyle/>
          <a:p>
            <a:r>
              <a:rPr lang="en-US" sz="2400" b="1" dirty="0"/>
              <a:t>The screen shows the treatments of malaria</a:t>
            </a:r>
          </a:p>
        </p:txBody>
      </p:sp>
    </p:spTree>
    <p:extLst>
      <p:ext uri="{BB962C8B-B14F-4D97-AF65-F5344CB8AC3E}">
        <p14:creationId xmlns:p14="http://schemas.microsoft.com/office/powerpoint/2010/main" val="573962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K-Know Prevention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335" y="2060620"/>
            <a:ext cx="2833553" cy="4649273"/>
          </a:xfrm>
        </p:spPr>
      </p:pic>
      <p:sp>
        <p:nvSpPr>
          <p:cNvPr id="5" name="TextBox 4"/>
          <p:cNvSpPr txBox="1"/>
          <p:nvPr/>
        </p:nvSpPr>
        <p:spPr>
          <a:xfrm>
            <a:off x="3812146" y="3490175"/>
            <a:ext cx="6200736" cy="461665"/>
          </a:xfrm>
          <a:prstGeom prst="rect">
            <a:avLst/>
          </a:prstGeom>
          <a:noFill/>
        </p:spPr>
        <p:txBody>
          <a:bodyPr wrap="none" rtlCol="0">
            <a:spAutoFit/>
          </a:bodyPr>
          <a:lstStyle/>
          <a:p>
            <a:r>
              <a:rPr lang="en-US" sz="2400" b="1" dirty="0"/>
              <a:t>The screen shows how to prevent malaria</a:t>
            </a:r>
          </a:p>
        </p:txBody>
      </p:sp>
    </p:spTree>
    <p:extLst>
      <p:ext uri="{BB962C8B-B14F-4D97-AF65-F5344CB8AC3E}">
        <p14:creationId xmlns:p14="http://schemas.microsoft.com/office/powerpoint/2010/main" val="4164389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K-Know Malaria Risk Zone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245" y="2099256"/>
            <a:ext cx="3188556" cy="4636395"/>
          </a:xfrm>
        </p:spPr>
      </p:pic>
      <p:sp>
        <p:nvSpPr>
          <p:cNvPr id="5" name="TextBox 4"/>
          <p:cNvSpPr txBox="1"/>
          <p:nvPr/>
        </p:nvSpPr>
        <p:spPr>
          <a:xfrm>
            <a:off x="3768105" y="3586456"/>
            <a:ext cx="8604199" cy="830997"/>
          </a:xfrm>
          <a:prstGeom prst="rect">
            <a:avLst/>
          </a:prstGeom>
          <a:noFill/>
        </p:spPr>
        <p:txBody>
          <a:bodyPr wrap="square" rtlCol="0">
            <a:spAutoFit/>
          </a:bodyPr>
          <a:lstStyle/>
          <a:p>
            <a:r>
              <a:rPr lang="en-US" sz="2400" b="1" dirty="0"/>
              <a:t>The screen shows a map of which shows the high risk zones of Malaria</a:t>
            </a:r>
          </a:p>
        </p:txBody>
      </p:sp>
    </p:spTree>
    <p:extLst>
      <p:ext uri="{BB962C8B-B14F-4D97-AF65-F5344CB8AC3E}">
        <p14:creationId xmlns:p14="http://schemas.microsoft.com/office/powerpoint/2010/main" val="2953032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M-know Statistics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0320" y="2073499"/>
            <a:ext cx="2745459" cy="4571999"/>
          </a:xfrm>
        </p:spPr>
      </p:pic>
      <p:sp>
        <p:nvSpPr>
          <p:cNvPr id="5" name="TextBox 4"/>
          <p:cNvSpPr txBox="1"/>
          <p:nvPr/>
        </p:nvSpPr>
        <p:spPr>
          <a:xfrm>
            <a:off x="3979572" y="3631843"/>
            <a:ext cx="6215163" cy="830997"/>
          </a:xfrm>
          <a:prstGeom prst="rect">
            <a:avLst/>
          </a:prstGeom>
          <a:noFill/>
        </p:spPr>
        <p:txBody>
          <a:bodyPr wrap="none" rtlCol="0">
            <a:spAutoFit/>
          </a:bodyPr>
          <a:lstStyle/>
          <a:p>
            <a:r>
              <a:rPr lang="en-US" sz="2400" b="1" dirty="0"/>
              <a:t>The screens show the statistics of malaria</a:t>
            </a:r>
          </a:p>
          <a:p>
            <a:r>
              <a:rPr lang="en-US" sz="2400" dirty="0"/>
              <a:t> </a:t>
            </a:r>
          </a:p>
        </p:txBody>
      </p:sp>
    </p:spTree>
    <p:extLst>
      <p:ext uri="{BB962C8B-B14F-4D97-AF65-F5344CB8AC3E}">
        <p14:creationId xmlns:p14="http://schemas.microsoft.com/office/powerpoint/2010/main" val="48907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M-know Medical Practitioners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245" y="2131060"/>
            <a:ext cx="2678806" cy="4372771"/>
          </a:xfrm>
        </p:spPr>
      </p:pic>
      <p:sp>
        <p:nvSpPr>
          <p:cNvPr id="5" name="TextBox 4"/>
          <p:cNvSpPr txBox="1"/>
          <p:nvPr/>
        </p:nvSpPr>
        <p:spPr>
          <a:xfrm>
            <a:off x="3284113" y="3734874"/>
            <a:ext cx="8560357" cy="461665"/>
          </a:xfrm>
          <a:prstGeom prst="rect">
            <a:avLst/>
          </a:prstGeom>
          <a:noFill/>
        </p:spPr>
        <p:txBody>
          <a:bodyPr wrap="none" rtlCol="0">
            <a:spAutoFit/>
          </a:bodyPr>
          <a:lstStyle/>
          <a:p>
            <a:r>
              <a:rPr lang="en-US" sz="2400" b="1" dirty="0"/>
              <a:t>The screen shows the details of the medical practitioners </a:t>
            </a:r>
          </a:p>
        </p:txBody>
      </p:sp>
    </p:spTree>
    <p:extLst>
      <p:ext uri="{BB962C8B-B14F-4D97-AF65-F5344CB8AC3E}">
        <p14:creationId xmlns:p14="http://schemas.microsoft.com/office/powerpoint/2010/main" val="2507501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M-Know FAQ</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488" y="2112136"/>
            <a:ext cx="3052292" cy="4494726"/>
          </a:xfrm>
        </p:spPr>
      </p:pic>
      <p:sp>
        <p:nvSpPr>
          <p:cNvPr id="5" name="TextBox 4"/>
          <p:cNvSpPr txBox="1"/>
          <p:nvPr/>
        </p:nvSpPr>
        <p:spPr>
          <a:xfrm>
            <a:off x="3541691" y="3129567"/>
            <a:ext cx="8650310" cy="1200329"/>
          </a:xfrm>
          <a:prstGeom prst="rect">
            <a:avLst/>
          </a:prstGeom>
          <a:noFill/>
        </p:spPr>
        <p:txBody>
          <a:bodyPr wrap="square" rtlCol="0">
            <a:spAutoFit/>
          </a:bodyPr>
          <a:lstStyle/>
          <a:p>
            <a:r>
              <a:rPr lang="en-US" sz="2400" b="1" dirty="0"/>
              <a:t>The screen shows the list of frequently asked questions.</a:t>
            </a:r>
          </a:p>
          <a:p>
            <a:r>
              <a:rPr lang="en-US" sz="2400" b="1" dirty="0"/>
              <a:t>A user can also search for the questions using the search tab</a:t>
            </a:r>
          </a:p>
        </p:txBody>
      </p:sp>
    </p:spTree>
    <p:extLst>
      <p:ext uri="{BB962C8B-B14F-4D97-AF65-F5344CB8AC3E}">
        <p14:creationId xmlns:p14="http://schemas.microsoft.com/office/powerpoint/2010/main" val="4238159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M-Know Helpline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166" y="2047741"/>
            <a:ext cx="3260614" cy="4610635"/>
          </a:xfrm>
        </p:spPr>
      </p:pic>
      <p:sp>
        <p:nvSpPr>
          <p:cNvPr id="5" name="TextBox 4"/>
          <p:cNvSpPr txBox="1"/>
          <p:nvPr/>
        </p:nvSpPr>
        <p:spPr>
          <a:xfrm>
            <a:off x="3529662" y="3258354"/>
            <a:ext cx="8293144" cy="830997"/>
          </a:xfrm>
          <a:prstGeom prst="rect">
            <a:avLst/>
          </a:prstGeom>
          <a:noFill/>
        </p:spPr>
        <p:txBody>
          <a:bodyPr wrap="square" rtlCol="0">
            <a:spAutoFit/>
          </a:bodyPr>
          <a:lstStyle/>
          <a:p>
            <a:r>
              <a:rPr lang="en-US" sz="2400" b="1" dirty="0"/>
              <a:t>The screen shows the helpline details and how different ways to contact M-know</a:t>
            </a:r>
          </a:p>
        </p:txBody>
      </p:sp>
    </p:spTree>
    <p:extLst>
      <p:ext uri="{BB962C8B-B14F-4D97-AF65-F5344CB8AC3E}">
        <p14:creationId xmlns:p14="http://schemas.microsoft.com/office/powerpoint/2010/main" val="3611928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API(Application Programming Interface) </a:t>
            </a:r>
          </a:p>
        </p:txBody>
      </p:sp>
      <p:pic>
        <p:nvPicPr>
          <p:cNvPr id="4" name="Content Placeholder 3">
            <a:extLst>
              <a:ext uri="{FF2B5EF4-FFF2-40B4-BE49-F238E27FC236}">
                <a16:creationId xmlns:a16="http://schemas.microsoft.com/office/drawing/2014/main" id="{3A08C568-6890-4947-889A-5BEEF3FAB3EF}"/>
              </a:ext>
            </a:extLst>
          </p:cNvPr>
          <p:cNvPicPr>
            <a:picLocks noGrp="1" noChangeAspect="1"/>
          </p:cNvPicPr>
          <p:nvPr>
            <p:ph idx="1"/>
          </p:nvPr>
        </p:nvPicPr>
        <p:blipFill rotWithShape="1">
          <a:blip r:embed="rId2"/>
          <a:srcRect b="37161"/>
          <a:stretch/>
        </p:blipFill>
        <p:spPr>
          <a:xfrm>
            <a:off x="0" y="1657350"/>
            <a:ext cx="8389620" cy="5120639"/>
          </a:xfrm>
          <a:prstGeom prst="rect">
            <a:avLst/>
          </a:prstGeom>
        </p:spPr>
      </p:pic>
      <p:sp>
        <p:nvSpPr>
          <p:cNvPr id="3" name="TextBox 2">
            <a:extLst>
              <a:ext uri="{FF2B5EF4-FFF2-40B4-BE49-F238E27FC236}">
                <a16:creationId xmlns:a16="http://schemas.microsoft.com/office/drawing/2014/main" id="{D9EEF041-A25A-4D8C-A044-A9BA69985891}"/>
              </a:ext>
            </a:extLst>
          </p:cNvPr>
          <p:cNvSpPr txBox="1"/>
          <p:nvPr/>
        </p:nvSpPr>
        <p:spPr>
          <a:xfrm>
            <a:off x="8652510" y="2846070"/>
            <a:ext cx="3348990" cy="2308324"/>
          </a:xfrm>
          <a:prstGeom prst="rect">
            <a:avLst/>
          </a:prstGeom>
          <a:noFill/>
        </p:spPr>
        <p:txBody>
          <a:bodyPr wrap="square" rtlCol="0">
            <a:spAutoFit/>
          </a:bodyPr>
          <a:lstStyle/>
          <a:p>
            <a:r>
              <a:rPr lang="en-ZA" dirty="0"/>
              <a:t>The API allows applications to communicate with each other. The API is the messenger that delivers the requests to the provider that you are requesting from in this case requesting from the database and delivering feedback</a:t>
            </a:r>
          </a:p>
        </p:txBody>
      </p:sp>
    </p:spTree>
    <p:extLst>
      <p:ext uri="{BB962C8B-B14F-4D97-AF65-F5344CB8AC3E}">
        <p14:creationId xmlns:p14="http://schemas.microsoft.com/office/powerpoint/2010/main" val="1580373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D43B3-5A52-4065-9E41-F9853C817EDA}"/>
              </a:ext>
            </a:extLst>
          </p:cNvPr>
          <p:cNvSpPr>
            <a:spLocks noGrp="1"/>
          </p:cNvSpPr>
          <p:nvPr>
            <p:ph type="title"/>
          </p:nvPr>
        </p:nvSpPr>
        <p:spPr/>
        <p:txBody>
          <a:bodyPr/>
          <a:lstStyle/>
          <a:p>
            <a:r>
              <a:rPr lang="en-ZA" dirty="0"/>
              <a:t>Administrative back-end </a:t>
            </a:r>
          </a:p>
        </p:txBody>
      </p:sp>
      <p:sp>
        <p:nvSpPr>
          <p:cNvPr id="6" name="TextBox 5">
            <a:extLst>
              <a:ext uri="{FF2B5EF4-FFF2-40B4-BE49-F238E27FC236}">
                <a16:creationId xmlns:a16="http://schemas.microsoft.com/office/drawing/2014/main" id="{C5E106C8-217A-45C3-A0FA-ACBE4F311BD6}"/>
              </a:ext>
            </a:extLst>
          </p:cNvPr>
          <p:cNvSpPr txBox="1"/>
          <p:nvPr/>
        </p:nvSpPr>
        <p:spPr>
          <a:xfrm>
            <a:off x="7280910" y="2403062"/>
            <a:ext cx="4709160" cy="1200329"/>
          </a:xfrm>
          <a:prstGeom prst="rect">
            <a:avLst/>
          </a:prstGeom>
          <a:noFill/>
        </p:spPr>
        <p:txBody>
          <a:bodyPr wrap="square" rtlCol="0">
            <a:spAutoFit/>
          </a:bodyPr>
          <a:lstStyle/>
          <a:p>
            <a:r>
              <a:rPr lang="en-ZA" dirty="0"/>
              <a:t>The system allows the authorized personnel to login to the system. The user is registered .They enters the details require, verification is done and the user logs in.</a:t>
            </a:r>
          </a:p>
        </p:txBody>
      </p:sp>
      <p:pic>
        <p:nvPicPr>
          <p:cNvPr id="1027" name="Picture 3" descr="Screenshot (559)">
            <a:extLst>
              <a:ext uri="{FF2B5EF4-FFF2-40B4-BE49-F238E27FC236}">
                <a16:creationId xmlns:a16="http://schemas.microsoft.com/office/drawing/2014/main" id="{7754FCF3-C913-47AD-B18F-59C15B2E4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198" t="8774" b="9253"/>
          <a:stretch>
            <a:fillRect/>
          </a:stretch>
        </p:blipFill>
        <p:spPr bwMode="auto">
          <a:xfrm>
            <a:off x="0" y="2016442"/>
            <a:ext cx="7109460" cy="476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5453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3A0C4-912E-42A7-B7E8-B727639EDC6D}"/>
              </a:ext>
            </a:extLst>
          </p:cNvPr>
          <p:cNvSpPr>
            <a:spLocks noGrp="1"/>
          </p:cNvSpPr>
          <p:nvPr>
            <p:ph type="title"/>
          </p:nvPr>
        </p:nvSpPr>
        <p:spPr/>
        <p:txBody>
          <a:bodyPr/>
          <a:lstStyle/>
          <a:p>
            <a:r>
              <a:rPr lang="en-ZA" dirty="0"/>
              <a:t>Administrative back-end(MVC)</a:t>
            </a:r>
          </a:p>
        </p:txBody>
      </p:sp>
      <p:sp>
        <p:nvSpPr>
          <p:cNvPr id="6" name="TextBox 5">
            <a:extLst>
              <a:ext uri="{FF2B5EF4-FFF2-40B4-BE49-F238E27FC236}">
                <a16:creationId xmlns:a16="http://schemas.microsoft.com/office/drawing/2014/main" id="{8452DBDC-16BD-4E4C-8A12-99B02FB44C9D}"/>
              </a:ext>
            </a:extLst>
          </p:cNvPr>
          <p:cNvSpPr txBox="1"/>
          <p:nvPr/>
        </p:nvSpPr>
        <p:spPr>
          <a:xfrm>
            <a:off x="8269358" y="1982918"/>
            <a:ext cx="3922642" cy="1200329"/>
          </a:xfrm>
          <a:prstGeom prst="rect">
            <a:avLst/>
          </a:prstGeom>
          <a:noFill/>
        </p:spPr>
        <p:txBody>
          <a:bodyPr wrap="square" rtlCol="0">
            <a:spAutoFit/>
          </a:bodyPr>
          <a:lstStyle/>
          <a:p>
            <a:r>
              <a:rPr lang="en-ZA" dirty="0"/>
              <a:t>The MVC(Model View Controller) is used to develop user interfaces that divides the interface into 3 interconnect parts.</a:t>
            </a:r>
          </a:p>
        </p:txBody>
      </p:sp>
      <p:sp>
        <p:nvSpPr>
          <p:cNvPr id="7" name="TextBox 6">
            <a:extLst>
              <a:ext uri="{FF2B5EF4-FFF2-40B4-BE49-F238E27FC236}">
                <a16:creationId xmlns:a16="http://schemas.microsoft.com/office/drawing/2014/main" id="{1DA6FA2F-8DC4-46B4-80AA-27220CBA4A5F}"/>
              </a:ext>
            </a:extLst>
          </p:cNvPr>
          <p:cNvSpPr txBox="1"/>
          <p:nvPr/>
        </p:nvSpPr>
        <p:spPr>
          <a:xfrm>
            <a:off x="8278473" y="3331999"/>
            <a:ext cx="4031417" cy="1477328"/>
          </a:xfrm>
          <a:prstGeom prst="rect">
            <a:avLst/>
          </a:prstGeom>
          <a:noFill/>
        </p:spPr>
        <p:txBody>
          <a:bodyPr wrap="square" rtlCol="0">
            <a:spAutoFit/>
          </a:bodyPr>
          <a:lstStyle/>
          <a:p>
            <a:r>
              <a:rPr lang="en-ZA" dirty="0"/>
              <a:t>This is our view representation of the model(structure and data management) and the controller(accepting input and converting it for the model or view)</a:t>
            </a:r>
          </a:p>
        </p:txBody>
      </p:sp>
      <p:sp>
        <p:nvSpPr>
          <p:cNvPr id="8" name="TextBox 7">
            <a:extLst>
              <a:ext uri="{FF2B5EF4-FFF2-40B4-BE49-F238E27FC236}">
                <a16:creationId xmlns:a16="http://schemas.microsoft.com/office/drawing/2014/main" id="{78B5B02E-FABE-4A26-A3C6-4A81E9F5B9A0}"/>
              </a:ext>
            </a:extLst>
          </p:cNvPr>
          <p:cNvSpPr txBox="1"/>
          <p:nvPr/>
        </p:nvSpPr>
        <p:spPr>
          <a:xfrm>
            <a:off x="8178970" y="5148220"/>
            <a:ext cx="3648756" cy="369332"/>
          </a:xfrm>
          <a:prstGeom prst="rect">
            <a:avLst/>
          </a:prstGeom>
          <a:noFill/>
        </p:spPr>
        <p:txBody>
          <a:bodyPr wrap="none" rtlCol="0">
            <a:spAutoFit/>
          </a:bodyPr>
          <a:lstStyle/>
          <a:p>
            <a:r>
              <a:rPr lang="en-ZA" dirty="0"/>
              <a:t>There is also links to other views </a:t>
            </a:r>
          </a:p>
        </p:txBody>
      </p:sp>
      <p:pic>
        <p:nvPicPr>
          <p:cNvPr id="10" name="Picture 9">
            <a:extLst>
              <a:ext uri="{FF2B5EF4-FFF2-40B4-BE49-F238E27FC236}">
                <a16:creationId xmlns:a16="http://schemas.microsoft.com/office/drawing/2014/main" id="{8B7DDD25-4579-4D3C-AEA5-3336FC1EE92D}"/>
              </a:ext>
            </a:extLst>
          </p:cNvPr>
          <p:cNvPicPr>
            <a:picLocks noChangeAspect="1"/>
          </p:cNvPicPr>
          <p:nvPr/>
        </p:nvPicPr>
        <p:blipFill rotWithShape="1">
          <a:blip r:embed="rId2"/>
          <a:srcRect l="4769" t="12814" b="13815"/>
          <a:stretch/>
        </p:blipFill>
        <p:spPr>
          <a:xfrm>
            <a:off x="0" y="1497330"/>
            <a:ext cx="8070575" cy="5257799"/>
          </a:xfrm>
          <a:prstGeom prst="rect">
            <a:avLst/>
          </a:prstGeom>
        </p:spPr>
      </p:pic>
    </p:spTree>
    <p:extLst>
      <p:ext uri="{BB962C8B-B14F-4D97-AF65-F5344CB8AC3E}">
        <p14:creationId xmlns:p14="http://schemas.microsoft.com/office/powerpoint/2010/main" val="2299498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M-Know</a:t>
            </a:r>
          </a:p>
        </p:txBody>
      </p:sp>
      <p:sp>
        <p:nvSpPr>
          <p:cNvPr id="3" name="TextBox 2"/>
          <p:cNvSpPr txBox="1"/>
          <p:nvPr/>
        </p:nvSpPr>
        <p:spPr>
          <a:xfrm>
            <a:off x="526648" y="2524259"/>
            <a:ext cx="9921206" cy="2523768"/>
          </a:xfrm>
          <a:prstGeom prst="rect">
            <a:avLst/>
          </a:prstGeom>
          <a:noFill/>
        </p:spPr>
        <p:txBody>
          <a:bodyPr wrap="square" rtlCol="0">
            <a:spAutoFit/>
          </a:bodyPr>
          <a:lstStyle/>
          <a:p>
            <a:r>
              <a:rPr lang="en-US" sz="2800" b="1" dirty="0"/>
              <a:t>M-Know is a mobile application that was created to address Malaria and educate users about the disease, help users from regions affected by your chosen disease to understand, prevent, monitor, recognize, treat, and/or control the disease </a:t>
            </a:r>
          </a:p>
          <a:p>
            <a:endParaRPr lang="en-US" dirty="0"/>
          </a:p>
        </p:txBody>
      </p:sp>
    </p:spTree>
    <p:extLst>
      <p:ext uri="{BB962C8B-B14F-4D97-AF65-F5344CB8AC3E}">
        <p14:creationId xmlns:p14="http://schemas.microsoft.com/office/powerpoint/2010/main" val="2523873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B8E73-FDD4-472C-99E2-D9ED8060C14A}"/>
              </a:ext>
            </a:extLst>
          </p:cNvPr>
          <p:cNvSpPr>
            <a:spLocks noGrp="1"/>
          </p:cNvSpPr>
          <p:nvPr>
            <p:ph type="title"/>
          </p:nvPr>
        </p:nvSpPr>
        <p:spPr/>
        <p:txBody>
          <a:bodyPr/>
          <a:lstStyle/>
          <a:p>
            <a:r>
              <a:rPr lang="en-ZA" dirty="0"/>
              <a:t>Administrative back-end (Continued)</a:t>
            </a:r>
          </a:p>
        </p:txBody>
      </p:sp>
      <p:sp>
        <p:nvSpPr>
          <p:cNvPr id="3" name="Content Placeholder 2">
            <a:extLst>
              <a:ext uri="{FF2B5EF4-FFF2-40B4-BE49-F238E27FC236}">
                <a16:creationId xmlns:a16="http://schemas.microsoft.com/office/drawing/2014/main" id="{1F234FC3-1260-4868-9921-79DA7D8C3112}"/>
              </a:ext>
            </a:extLst>
          </p:cNvPr>
          <p:cNvSpPr>
            <a:spLocks noGrp="1"/>
          </p:cNvSpPr>
          <p:nvPr>
            <p:ph idx="1"/>
          </p:nvPr>
        </p:nvSpPr>
        <p:spPr/>
        <p:txBody>
          <a:bodyPr/>
          <a:lstStyle/>
          <a:p>
            <a:pPr marL="0" indent="0">
              <a:buNone/>
            </a:pPr>
            <a:r>
              <a:rPr lang="en-ZA" dirty="0"/>
              <a:t>The user should be able to do the following CRUD functions</a:t>
            </a:r>
          </a:p>
          <a:p>
            <a:r>
              <a:rPr lang="en-ZA" dirty="0"/>
              <a:t>Add-used SQL INSERT(for the database)</a:t>
            </a:r>
          </a:p>
          <a:p>
            <a:r>
              <a:rPr lang="en-ZA" dirty="0"/>
              <a:t>Update-used SQL UPDATE</a:t>
            </a:r>
          </a:p>
          <a:p>
            <a:r>
              <a:rPr lang="en-ZA" dirty="0"/>
              <a:t>Delete –used SQL DELETE</a:t>
            </a:r>
          </a:p>
          <a:p>
            <a:pPr marL="0" indent="0">
              <a:buNone/>
            </a:pPr>
            <a:endParaRPr lang="en-ZA" dirty="0"/>
          </a:p>
          <a:p>
            <a:pPr marL="0" indent="0">
              <a:buNone/>
            </a:pPr>
            <a:r>
              <a:rPr lang="en-ZA" dirty="0"/>
              <a:t>All of this should be updated in the database and also the mobile app</a:t>
            </a:r>
          </a:p>
          <a:p>
            <a:pPr marL="0" indent="0">
              <a:buNone/>
            </a:pPr>
            <a:r>
              <a:rPr lang="en-ZA" dirty="0"/>
              <a:t>This is also done for persistence storage</a:t>
            </a:r>
          </a:p>
          <a:p>
            <a:pPr marL="0" indent="0">
              <a:buNone/>
            </a:pPr>
            <a:endParaRPr lang="en-ZA" dirty="0"/>
          </a:p>
        </p:txBody>
      </p:sp>
    </p:spTree>
    <p:extLst>
      <p:ext uri="{BB962C8B-B14F-4D97-AF65-F5344CB8AC3E}">
        <p14:creationId xmlns:p14="http://schemas.microsoft.com/office/powerpoint/2010/main" val="419289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D476BE-DBAF-43EC-9409-92FF17178346}"/>
              </a:ext>
            </a:extLst>
          </p:cNvPr>
          <p:cNvPicPr>
            <a:picLocks noGrp="1" noChangeAspect="1"/>
          </p:cNvPicPr>
          <p:nvPr>
            <p:ph idx="1"/>
          </p:nvPr>
        </p:nvPicPr>
        <p:blipFill rotWithShape="1">
          <a:blip r:embed="rId2"/>
          <a:srcRect t="9451" b="39365"/>
          <a:stretch/>
        </p:blipFill>
        <p:spPr>
          <a:xfrm>
            <a:off x="0" y="769620"/>
            <a:ext cx="6247612" cy="6248400"/>
          </a:xfrm>
        </p:spPr>
      </p:pic>
      <p:sp>
        <p:nvSpPr>
          <p:cNvPr id="6" name="Rectangle 5">
            <a:extLst>
              <a:ext uri="{FF2B5EF4-FFF2-40B4-BE49-F238E27FC236}">
                <a16:creationId xmlns:a16="http://schemas.microsoft.com/office/drawing/2014/main" id="{0A3159D2-8AF0-4E59-9A6F-35C22BA610A4}"/>
              </a:ext>
            </a:extLst>
          </p:cNvPr>
          <p:cNvSpPr/>
          <p:nvPr/>
        </p:nvSpPr>
        <p:spPr>
          <a:xfrm rot="1042335">
            <a:off x="7156172" y="3114260"/>
            <a:ext cx="3975653" cy="923330"/>
          </a:xfrm>
          <a:prstGeom prst="rect">
            <a:avLst/>
          </a:prstGeom>
          <a:noFill/>
        </p:spPr>
        <p:txBody>
          <a:bodyPr wrap="squar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 </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350086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M-Know functionality</a:t>
            </a:r>
          </a:p>
        </p:txBody>
      </p:sp>
      <p:sp>
        <p:nvSpPr>
          <p:cNvPr id="3" name="Content Placeholder 2"/>
          <p:cNvSpPr>
            <a:spLocks noGrp="1"/>
          </p:cNvSpPr>
          <p:nvPr>
            <p:ph idx="1"/>
          </p:nvPr>
        </p:nvSpPr>
        <p:spPr>
          <a:xfrm>
            <a:off x="680321" y="2336872"/>
            <a:ext cx="9613861" cy="4292527"/>
          </a:xfrm>
        </p:spPr>
        <p:txBody>
          <a:bodyPr/>
          <a:lstStyle/>
          <a:p>
            <a:r>
              <a:rPr lang="en-US" sz="4000" b="1" dirty="0"/>
              <a:t>Information about Malaria</a:t>
            </a:r>
          </a:p>
          <a:p>
            <a:pPr lvl="0"/>
            <a:r>
              <a:rPr lang="en-US" sz="4000" b="1" dirty="0"/>
              <a:t>Malaria causes</a:t>
            </a:r>
          </a:p>
          <a:p>
            <a:pPr lvl="0"/>
            <a:r>
              <a:rPr lang="en-US" sz="4000" b="1" dirty="0"/>
              <a:t>Malaria symptoms</a:t>
            </a:r>
          </a:p>
          <a:p>
            <a:pPr lvl="0"/>
            <a:r>
              <a:rPr lang="en-US" sz="4000" b="1" dirty="0"/>
              <a:t>Malaria treatment</a:t>
            </a:r>
          </a:p>
          <a:p>
            <a:pPr lvl="0"/>
            <a:r>
              <a:rPr lang="en-US" sz="4000" b="1" dirty="0"/>
              <a:t>Malaria Prevention</a:t>
            </a:r>
          </a:p>
          <a:p>
            <a:pPr lvl="0"/>
            <a:r>
              <a:rPr lang="en-US" sz="4000" b="1" dirty="0"/>
              <a:t>Frequently asked questions</a:t>
            </a:r>
          </a:p>
          <a:p>
            <a:pPr marL="0" lvl="0" indent="0">
              <a:buNone/>
            </a:pPr>
            <a:endParaRPr lang="en-US" dirty="0"/>
          </a:p>
        </p:txBody>
      </p:sp>
    </p:spTree>
    <p:extLst>
      <p:ext uri="{BB962C8B-B14F-4D97-AF65-F5344CB8AC3E}">
        <p14:creationId xmlns:p14="http://schemas.microsoft.com/office/powerpoint/2010/main" val="1092167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M-KNOW Functionality</a:t>
            </a:r>
          </a:p>
        </p:txBody>
      </p:sp>
      <p:sp>
        <p:nvSpPr>
          <p:cNvPr id="3" name="Content Placeholder 2"/>
          <p:cNvSpPr>
            <a:spLocks noGrp="1"/>
          </p:cNvSpPr>
          <p:nvPr>
            <p:ph idx="1"/>
          </p:nvPr>
        </p:nvSpPr>
        <p:spPr/>
        <p:txBody>
          <a:bodyPr>
            <a:normAutofit/>
          </a:bodyPr>
          <a:lstStyle/>
          <a:p>
            <a:pPr lvl="0"/>
            <a:r>
              <a:rPr lang="en-US" sz="4000" b="1" dirty="0"/>
              <a:t>Malaria risk zones (include a map)</a:t>
            </a:r>
          </a:p>
          <a:p>
            <a:pPr lvl="0"/>
            <a:r>
              <a:rPr lang="en-US" sz="4000" b="1" dirty="0"/>
              <a:t>Medical practitioners</a:t>
            </a:r>
          </a:p>
          <a:p>
            <a:pPr lvl="0"/>
            <a:r>
              <a:rPr lang="en-US" sz="4000" b="1" dirty="0"/>
              <a:t>Newsletters and statistics</a:t>
            </a:r>
          </a:p>
          <a:p>
            <a:r>
              <a:rPr lang="en-US" sz="4000" b="1" dirty="0"/>
              <a:t>Helpline</a:t>
            </a:r>
          </a:p>
        </p:txBody>
      </p:sp>
    </p:spTree>
    <p:extLst>
      <p:ext uri="{BB962C8B-B14F-4D97-AF65-F5344CB8AC3E}">
        <p14:creationId xmlns:p14="http://schemas.microsoft.com/office/powerpoint/2010/main" val="3619467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826D-DDBE-4201-ACEB-666872EFB264}"/>
              </a:ext>
            </a:extLst>
          </p:cNvPr>
          <p:cNvSpPr>
            <a:spLocks noGrp="1"/>
          </p:cNvSpPr>
          <p:nvPr>
            <p:ph type="title"/>
          </p:nvPr>
        </p:nvSpPr>
        <p:spPr/>
        <p:txBody>
          <a:bodyPr/>
          <a:lstStyle/>
          <a:p>
            <a:r>
              <a:rPr lang="en-ZA" dirty="0"/>
              <a:t>The database diagram</a:t>
            </a:r>
          </a:p>
        </p:txBody>
      </p:sp>
      <p:sp>
        <p:nvSpPr>
          <p:cNvPr id="3" name="Content Placeholder 2">
            <a:extLst>
              <a:ext uri="{FF2B5EF4-FFF2-40B4-BE49-F238E27FC236}">
                <a16:creationId xmlns:a16="http://schemas.microsoft.com/office/drawing/2014/main" id="{F1F9431C-54EC-4855-A31F-32D89947CB78}"/>
              </a:ext>
            </a:extLst>
          </p:cNvPr>
          <p:cNvSpPr>
            <a:spLocks noGrp="1"/>
          </p:cNvSpPr>
          <p:nvPr>
            <p:ph idx="1"/>
          </p:nvPr>
        </p:nvSpPr>
        <p:spPr>
          <a:xfrm>
            <a:off x="680321" y="2336873"/>
            <a:ext cx="7183519" cy="3599316"/>
          </a:xfrm>
        </p:spPr>
        <p:txBody>
          <a:bodyPr/>
          <a:lstStyle/>
          <a:p>
            <a:pPr marL="0" indent="0">
              <a:buNone/>
            </a:pPr>
            <a:endParaRPr lang="en-ZA" dirty="0"/>
          </a:p>
          <a:p>
            <a:endParaRPr lang="en-ZA" dirty="0"/>
          </a:p>
        </p:txBody>
      </p:sp>
      <p:sp>
        <p:nvSpPr>
          <p:cNvPr id="9" name="TextBox 8">
            <a:extLst>
              <a:ext uri="{FF2B5EF4-FFF2-40B4-BE49-F238E27FC236}">
                <a16:creationId xmlns:a16="http://schemas.microsoft.com/office/drawing/2014/main" id="{18878E85-3615-4254-9BB6-FD879224366D}"/>
              </a:ext>
            </a:extLst>
          </p:cNvPr>
          <p:cNvSpPr txBox="1"/>
          <p:nvPr/>
        </p:nvSpPr>
        <p:spPr>
          <a:xfrm>
            <a:off x="8332470" y="3059668"/>
            <a:ext cx="3703320" cy="923330"/>
          </a:xfrm>
          <a:prstGeom prst="rect">
            <a:avLst/>
          </a:prstGeom>
          <a:noFill/>
        </p:spPr>
        <p:txBody>
          <a:bodyPr wrap="square" rtlCol="0">
            <a:spAutoFit/>
          </a:bodyPr>
          <a:lstStyle/>
          <a:p>
            <a:r>
              <a:rPr lang="en-ZA" dirty="0"/>
              <a:t>The database diagram shows the</a:t>
            </a:r>
          </a:p>
          <a:p>
            <a:r>
              <a:rPr lang="en-ZA" dirty="0"/>
              <a:t>different tables and how they are linked.</a:t>
            </a:r>
          </a:p>
        </p:txBody>
      </p:sp>
      <p:pic>
        <p:nvPicPr>
          <p:cNvPr id="11" name="Picture 10">
            <a:extLst>
              <a:ext uri="{FF2B5EF4-FFF2-40B4-BE49-F238E27FC236}">
                <a16:creationId xmlns:a16="http://schemas.microsoft.com/office/drawing/2014/main" id="{3D36006E-FFDF-44C9-AA6E-C7873E0E83C1}"/>
              </a:ext>
            </a:extLst>
          </p:cNvPr>
          <p:cNvPicPr>
            <a:picLocks noChangeAspect="1"/>
          </p:cNvPicPr>
          <p:nvPr/>
        </p:nvPicPr>
        <p:blipFill>
          <a:blip r:embed="rId2"/>
          <a:stretch>
            <a:fillRect/>
          </a:stretch>
        </p:blipFill>
        <p:spPr>
          <a:xfrm>
            <a:off x="0" y="1569746"/>
            <a:ext cx="8332470" cy="5162523"/>
          </a:xfrm>
          <a:prstGeom prst="rect">
            <a:avLst/>
          </a:prstGeom>
        </p:spPr>
      </p:pic>
    </p:spTree>
    <p:extLst>
      <p:ext uri="{BB962C8B-B14F-4D97-AF65-F5344CB8AC3E}">
        <p14:creationId xmlns:p14="http://schemas.microsoft.com/office/powerpoint/2010/main" val="1005525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321" y="753228"/>
            <a:ext cx="8322011" cy="1080938"/>
          </a:xfrm>
        </p:spPr>
        <p:txBody>
          <a:bodyPr/>
          <a:lstStyle/>
          <a:p>
            <a:r>
              <a:rPr lang="en-US" dirty="0"/>
              <a:t>M-Know Home Page - Mobile App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146" y="2005534"/>
            <a:ext cx="3185504" cy="4678602"/>
          </a:xfrm>
        </p:spPr>
      </p:pic>
      <p:sp>
        <p:nvSpPr>
          <p:cNvPr id="5" name="TextBox 4"/>
          <p:cNvSpPr txBox="1"/>
          <p:nvPr/>
        </p:nvSpPr>
        <p:spPr>
          <a:xfrm>
            <a:off x="3746621" y="3107728"/>
            <a:ext cx="7085631" cy="1384995"/>
          </a:xfrm>
          <a:prstGeom prst="rect">
            <a:avLst/>
          </a:prstGeom>
          <a:noFill/>
        </p:spPr>
        <p:txBody>
          <a:bodyPr wrap="square" rtlCol="0">
            <a:spAutoFit/>
          </a:bodyPr>
          <a:lstStyle/>
          <a:p>
            <a:r>
              <a:rPr lang="en-US" sz="2800" b="1" dirty="0"/>
              <a:t>Home page is used to welcome the user and the menu option is there to navigate through the mobile application</a:t>
            </a:r>
          </a:p>
        </p:txBody>
      </p:sp>
      <p:sp>
        <p:nvSpPr>
          <p:cNvPr id="3" name="Arrow: Down 2">
            <a:extLst>
              <a:ext uri="{FF2B5EF4-FFF2-40B4-BE49-F238E27FC236}">
                <a16:creationId xmlns:a16="http://schemas.microsoft.com/office/drawing/2014/main" id="{50C43595-C953-48FC-8BD1-702871BA7B6A}"/>
              </a:ext>
            </a:extLst>
          </p:cNvPr>
          <p:cNvSpPr/>
          <p:nvPr/>
        </p:nvSpPr>
        <p:spPr>
          <a:xfrm rot="3503577">
            <a:off x="681338" y="1712029"/>
            <a:ext cx="342900" cy="760440"/>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highlight>
                <a:srgbClr val="FFFF00"/>
              </a:highlight>
            </a:endParaRPr>
          </a:p>
        </p:txBody>
      </p:sp>
      <p:sp>
        <p:nvSpPr>
          <p:cNvPr id="6" name="TextBox 5">
            <a:extLst>
              <a:ext uri="{FF2B5EF4-FFF2-40B4-BE49-F238E27FC236}">
                <a16:creationId xmlns:a16="http://schemas.microsoft.com/office/drawing/2014/main" id="{0EDD2825-333E-4310-B221-5E71AA86EF47}"/>
              </a:ext>
            </a:extLst>
          </p:cNvPr>
          <p:cNvSpPr txBox="1"/>
          <p:nvPr/>
        </p:nvSpPr>
        <p:spPr>
          <a:xfrm>
            <a:off x="1172554" y="1649500"/>
            <a:ext cx="1455848" cy="369332"/>
          </a:xfrm>
          <a:prstGeom prst="rect">
            <a:avLst/>
          </a:prstGeom>
          <a:noFill/>
        </p:spPr>
        <p:txBody>
          <a:bodyPr wrap="none" rtlCol="0">
            <a:spAutoFit/>
          </a:bodyPr>
          <a:lstStyle/>
          <a:p>
            <a:r>
              <a:rPr lang="en-ZA" dirty="0"/>
              <a:t>Menu option</a:t>
            </a:r>
          </a:p>
        </p:txBody>
      </p:sp>
    </p:spTree>
    <p:extLst>
      <p:ext uri="{BB962C8B-B14F-4D97-AF65-F5344CB8AC3E}">
        <p14:creationId xmlns:p14="http://schemas.microsoft.com/office/powerpoint/2010/main" val="42562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M-Know Navigation Menu</a:t>
            </a:r>
          </a:p>
        </p:txBody>
      </p:sp>
      <p:sp>
        <p:nvSpPr>
          <p:cNvPr id="5" name="TextBox 4"/>
          <p:cNvSpPr txBox="1"/>
          <p:nvPr/>
        </p:nvSpPr>
        <p:spPr>
          <a:xfrm>
            <a:off x="4254743" y="2498430"/>
            <a:ext cx="5133956" cy="2062103"/>
          </a:xfrm>
          <a:prstGeom prst="rect">
            <a:avLst/>
          </a:prstGeom>
          <a:noFill/>
        </p:spPr>
        <p:txBody>
          <a:bodyPr wrap="square" rtlCol="0">
            <a:spAutoFit/>
          </a:bodyPr>
          <a:lstStyle/>
          <a:p>
            <a:r>
              <a:rPr lang="en-US" sz="3200" b="1" dirty="0"/>
              <a:t>The navigation menu shows the pages that you find on the mobile application.</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003" y="2246648"/>
            <a:ext cx="3116687" cy="4231425"/>
          </a:xfrm>
        </p:spPr>
      </p:pic>
    </p:spTree>
    <p:extLst>
      <p:ext uri="{BB962C8B-B14F-4D97-AF65-F5344CB8AC3E}">
        <p14:creationId xmlns:p14="http://schemas.microsoft.com/office/powerpoint/2010/main" val="2387803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M-Know About malaria and causes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73" y="2040586"/>
            <a:ext cx="2851214" cy="4592034"/>
          </a:xfrm>
        </p:spPr>
      </p:pic>
      <p:sp>
        <p:nvSpPr>
          <p:cNvPr id="5" name="TextBox 4"/>
          <p:cNvSpPr txBox="1"/>
          <p:nvPr/>
        </p:nvSpPr>
        <p:spPr>
          <a:xfrm>
            <a:off x="3593207" y="3168203"/>
            <a:ext cx="7773282" cy="954107"/>
          </a:xfrm>
          <a:prstGeom prst="rect">
            <a:avLst/>
          </a:prstGeom>
          <a:noFill/>
        </p:spPr>
        <p:txBody>
          <a:bodyPr wrap="none" rtlCol="0">
            <a:spAutoFit/>
          </a:bodyPr>
          <a:lstStyle/>
          <a:p>
            <a:r>
              <a:rPr lang="en-US" sz="2800" b="1" dirty="0"/>
              <a:t>The screen shows information about malaria </a:t>
            </a:r>
          </a:p>
          <a:p>
            <a:r>
              <a:rPr lang="en-US" sz="2800" b="1" dirty="0"/>
              <a:t>and the causes</a:t>
            </a:r>
          </a:p>
        </p:txBody>
      </p:sp>
    </p:spTree>
    <p:extLst>
      <p:ext uri="{BB962C8B-B14F-4D97-AF65-F5344CB8AC3E}">
        <p14:creationId xmlns:p14="http://schemas.microsoft.com/office/powerpoint/2010/main" val="1947685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K-know Signs and symptoms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336" y="2137894"/>
            <a:ext cx="3168524" cy="4597758"/>
          </a:xfrm>
        </p:spPr>
      </p:pic>
      <p:sp>
        <p:nvSpPr>
          <p:cNvPr id="5" name="TextBox 4"/>
          <p:cNvSpPr txBox="1"/>
          <p:nvPr/>
        </p:nvSpPr>
        <p:spPr>
          <a:xfrm>
            <a:off x="3850784" y="2785076"/>
            <a:ext cx="7353295" cy="954107"/>
          </a:xfrm>
          <a:prstGeom prst="rect">
            <a:avLst/>
          </a:prstGeom>
          <a:noFill/>
        </p:spPr>
        <p:txBody>
          <a:bodyPr wrap="none" rtlCol="0">
            <a:spAutoFit/>
          </a:bodyPr>
          <a:lstStyle/>
          <a:p>
            <a:r>
              <a:rPr lang="en-US" sz="2800" b="1" dirty="0"/>
              <a:t>The screens show the signs and symptoms </a:t>
            </a:r>
          </a:p>
          <a:p>
            <a:r>
              <a:rPr lang="en-US" sz="2800" b="1" dirty="0"/>
              <a:t>of Malaria</a:t>
            </a:r>
          </a:p>
        </p:txBody>
      </p:sp>
    </p:spTree>
    <p:extLst>
      <p:ext uri="{BB962C8B-B14F-4D97-AF65-F5344CB8AC3E}">
        <p14:creationId xmlns:p14="http://schemas.microsoft.com/office/powerpoint/2010/main" val="28140147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478</TotalTime>
  <Words>476</Words>
  <Application>Microsoft Office PowerPoint</Application>
  <PresentationFormat>Widescreen</PresentationFormat>
  <Paragraphs>68</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Trebuchet MS</vt:lpstr>
      <vt:lpstr>Berlin</vt:lpstr>
      <vt:lpstr>M-KNOW</vt:lpstr>
      <vt:lpstr>About M-Know</vt:lpstr>
      <vt:lpstr>M-Know functionality</vt:lpstr>
      <vt:lpstr>M-KNOW Functionality</vt:lpstr>
      <vt:lpstr>The database diagram</vt:lpstr>
      <vt:lpstr>M-Know Home Page - Mobile App </vt:lpstr>
      <vt:lpstr>M-Know Navigation Menu</vt:lpstr>
      <vt:lpstr>M-Know About malaria and causes</vt:lpstr>
      <vt:lpstr>K-know Signs and symptoms</vt:lpstr>
      <vt:lpstr>M-Know Treatment</vt:lpstr>
      <vt:lpstr>K-Know Prevention</vt:lpstr>
      <vt:lpstr>K-Know Malaria Risk Zone</vt:lpstr>
      <vt:lpstr>M-know Statistics</vt:lpstr>
      <vt:lpstr>M-know Medical Practitioners</vt:lpstr>
      <vt:lpstr>M-Know FAQ</vt:lpstr>
      <vt:lpstr>M-Know Helpline</vt:lpstr>
      <vt:lpstr>The API(Application Programming Interface) </vt:lpstr>
      <vt:lpstr>Administrative back-end </vt:lpstr>
      <vt:lpstr>Administrative back-end(MVC)</vt:lpstr>
      <vt:lpstr>Administrative back-end (Continued)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M-KNOW</dc:title>
  <dc:creator>Ehi Okharedia</dc:creator>
  <cp:lastModifiedBy>Miss. J Mande</cp:lastModifiedBy>
  <cp:revision>39</cp:revision>
  <dcterms:created xsi:type="dcterms:W3CDTF">2019-04-16T10:45:03Z</dcterms:created>
  <dcterms:modified xsi:type="dcterms:W3CDTF">2019-05-01T13:10:12Z</dcterms:modified>
</cp:coreProperties>
</file>